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373" r:id="rId4"/>
    <p:sldId id="435" r:id="rId5"/>
    <p:sldId id="436" r:id="rId6"/>
    <p:sldId id="437" r:id="rId7"/>
    <p:sldId id="397" r:id="rId8"/>
    <p:sldId id="400" r:id="rId9"/>
    <p:sldId id="403" r:id="rId10"/>
    <p:sldId id="427" r:id="rId11"/>
    <p:sldId id="396" r:id="rId12"/>
    <p:sldId id="429" r:id="rId13"/>
    <p:sldId id="430" r:id="rId14"/>
    <p:sldId id="433" r:id="rId15"/>
    <p:sldId id="432" r:id="rId16"/>
    <p:sldId id="395" r:id="rId17"/>
    <p:sldId id="297" r:id="rId18"/>
  </p:sldIdLst>
  <p:sldSz cx="12192000" cy="6858000"/>
  <p:notesSz cx="6858000" cy="9144000"/>
  <p:embeddedFontLst>
    <p:embeddedFont>
      <p:font typeface="Poppins" panose="02010600030101010101" charset="0"/>
      <p:regular r:id="rId20"/>
      <p:bold r:id="rId21"/>
      <p:italic r:id="rId22"/>
      <p:boldItalic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等线 Light" panose="02010600030101010101" pitchFamily="2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幼圆" panose="02010509060101010101" pitchFamily="49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36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3"/>
  <p:cmAuthor id="3" name="8618757462581" initials="8" lastIdx="2" clrIdx="4"/>
  <p:cmAuthor id="4" name="曾棕根" initials="曾棕根" lastIdx="3" clrIdx="5">
    <p:extLst>
      <p:ext uri="{19B8F6BF-5375-455C-9EA6-DF929625EA0E}">
        <p15:presenceInfo xmlns:p15="http://schemas.microsoft.com/office/powerpoint/2012/main" userId="曾棕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67A5"/>
    <a:srgbClr val="FF0000"/>
    <a:srgbClr val="0070C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 snapToGrid="0" showGuides="1">
      <p:cViewPr varScale="1">
        <p:scale>
          <a:sx n="107" d="100"/>
          <a:sy n="107" d="100"/>
        </p:scale>
        <p:origin x="714" y="108"/>
      </p:cViewPr>
      <p:guideLst>
        <p:guide orient="horz" pos="2179"/>
        <p:guide pos="3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92B5-581C-43F9-9AD0-48E0C13CD1A8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4DF05-2527-4A9D-AB87-94465CF4BD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4DF05-2527-4A9D-AB87-94465CF4BD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83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4DF05-2527-4A9D-AB87-94465CF4BD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70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4DF05-2527-4A9D-AB87-94465CF4BD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73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4DF05-2527-4A9D-AB87-94465CF4BD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4DF05-2527-4A9D-AB87-94465CF4BD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1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2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2FCD-BBA8-4480-BCB9-8431B13EDA63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EE3A-D079-42CE-8C49-5F7362057F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85" y="37117"/>
            <a:ext cx="557094" cy="5471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矩形 1"/>
          <p:cNvSpPr/>
          <p:nvPr userDrawn="1"/>
        </p:nvSpPr>
        <p:spPr>
          <a:xfrm>
            <a:off x="1008802" y="687350"/>
            <a:ext cx="11183198" cy="49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 flipH="1">
            <a:off x="0" y="687350"/>
            <a:ext cx="1078786" cy="5071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07" y="6120769"/>
            <a:ext cx="1971039" cy="530974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243272" y="84531"/>
            <a:ext cx="592242" cy="48153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85" y="37117"/>
            <a:ext cx="557094" cy="5471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矩形 1"/>
          <p:cNvSpPr/>
          <p:nvPr userDrawn="1"/>
        </p:nvSpPr>
        <p:spPr>
          <a:xfrm>
            <a:off x="1008802" y="687350"/>
            <a:ext cx="11183198" cy="49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 flipH="1">
            <a:off x="0" y="687350"/>
            <a:ext cx="1078786" cy="5071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243272" y="84531"/>
            <a:ext cx="592242" cy="48153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2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42" y="63504"/>
            <a:ext cx="1971039" cy="5309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08802" y="687350"/>
            <a:ext cx="11183198" cy="49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 flipH="1">
            <a:off x="0" y="687350"/>
            <a:ext cx="1078786" cy="5071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42" y="63504"/>
            <a:ext cx="1971039" cy="530974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243272" y="84531"/>
            <a:ext cx="592242" cy="48153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1009015" y="94615"/>
            <a:ext cx="66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改进举措：三管齐下抠细节   狠抓落实提质量</a:t>
            </a:r>
            <a:endParaRPr lang="en-US" altLang="zh-CN" sz="2400" dirty="0">
              <a:solidFill>
                <a:srgbClr val="0070C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2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2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2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2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2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C85F10A3-ACFC-4EA1-87BC-199076BD250A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2">
                    <a:lumMod val="100000"/>
                    <a:tint val="75000"/>
                  </a:schemeClr>
                </a:solidFill>
              </a:defRPr>
            </a:lvl1pPr>
          </a:lstStyle>
          <a:p>
            <a:fld id="{EEFFA9C8-6B91-407D-9C8E-4CBB53A7BD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2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2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9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5502" y="2999402"/>
            <a:ext cx="3638004" cy="3390217"/>
          </a:xfrm>
          <a:prstGeom prst="rect">
            <a:avLst/>
          </a:prstGeom>
        </p:spPr>
      </p:pic>
      <p:cxnSp>
        <p:nvCxnSpPr>
          <p:cNvPr id="5" name="直接连接符 4"/>
          <p:cNvCxnSpPr>
            <a:cxnSpLocks/>
          </p:cNvCxnSpPr>
          <p:nvPr/>
        </p:nvCxnSpPr>
        <p:spPr>
          <a:xfrm>
            <a:off x="4410635" y="4187385"/>
            <a:ext cx="6562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47749" y="310638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云考酷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https://mood.nbpt.edu.cn/ykk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24045" y="3448975"/>
            <a:ext cx="3709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人工智能学院 曾棕根</a:t>
            </a:r>
            <a:endParaRPr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zjnuken@126.com</a:t>
            </a:r>
          </a:p>
        </p:txBody>
      </p:sp>
      <p:sp>
        <p:nvSpPr>
          <p:cNvPr id="8" name="文本占位符 3"/>
          <p:cNvSpPr txBox="1"/>
          <p:nvPr/>
        </p:nvSpPr>
        <p:spPr>
          <a:xfrm>
            <a:off x="1047749" y="845482"/>
            <a:ext cx="10429875" cy="215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云考酷纸考改机考教育改革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9015213" y="469451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DLS-LNMP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：服务软件版本选择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4F397B-209D-6261-ABBA-8497A832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3" y="1699434"/>
            <a:ext cx="6847619" cy="38095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BFD5DA4-D945-BD57-FD87-3CA8D09832D3}"/>
              </a:ext>
            </a:extLst>
          </p:cNvPr>
          <p:cNvSpPr txBox="1"/>
          <p:nvPr/>
        </p:nvSpPr>
        <p:spPr>
          <a:xfrm>
            <a:off x="539393" y="127555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https://mirrors.aliyun.com/centos/7.9.2009/isos/x86_64/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FEA8E8-E43A-EC88-4EE7-48AA3ECE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3" y="799362"/>
            <a:ext cx="1333333" cy="4761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CE10296-7CA8-1717-9503-ACB9176DE711}"/>
              </a:ext>
            </a:extLst>
          </p:cNvPr>
          <p:cNvSpPr txBox="1"/>
          <p:nvPr/>
        </p:nvSpPr>
        <p:spPr>
          <a:xfrm>
            <a:off x="1872726" y="906220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https://www.centos.org/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547E1C9-D5F0-2414-65E6-544946DA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93" y="2280458"/>
            <a:ext cx="1761905" cy="44761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35A4044-1EE5-5577-3B8D-B07C694C2450}"/>
              </a:ext>
            </a:extLst>
          </p:cNvPr>
          <p:cNvSpPr txBox="1"/>
          <p:nvPr/>
        </p:nvSpPr>
        <p:spPr>
          <a:xfrm>
            <a:off x="2301298" y="235874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https://nginx.org/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29DB00-672A-3711-549B-56F83BE34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93" y="2778965"/>
            <a:ext cx="7580952" cy="13619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5BDEBA-2EA6-3232-F9DF-D9ECB9275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92" y="4243815"/>
            <a:ext cx="1761905" cy="62857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84B05D3-8C83-FD08-D268-DF565762FF1F}"/>
              </a:ext>
            </a:extLst>
          </p:cNvPr>
          <p:cNvSpPr txBox="1"/>
          <p:nvPr/>
        </p:nvSpPr>
        <p:spPr>
          <a:xfrm>
            <a:off x="2301297" y="442848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https://mariadb.org/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8C010B6-5564-8E3F-5914-F066653DB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392" y="4797813"/>
            <a:ext cx="7142857" cy="6476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06234B5-F01C-F86F-8F4C-06F4C3A30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392" y="5582448"/>
            <a:ext cx="638095" cy="41904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BE3C2D5B-34D0-6A4D-84E9-F1BC1454993C}"/>
              </a:ext>
            </a:extLst>
          </p:cNvPr>
          <p:cNvSpPr txBox="1"/>
          <p:nvPr/>
        </p:nvSpPr>
        <p:spPr>
          <a:xfrm>
            <a:off x="1206059" y="5630098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https://www.php.net/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6A8DB52E-40C4-E483-6F27-C41E40DAF0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392" y="6000857"/>
            <a:ext cx="1980952" cy="8571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A98BF7-7481-36D0-534A-396945F3C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6751" y="4082407"/>
            <a:ext cx="1828571" cy="6666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ACB168-9C95-8234-F7AC-C0E3C82778E0}"/>
              </a:ext>
            </a:extLst>
          </p:cNvPr>
          <p:cNvSpPr txBox="1"/>
          <p:nvPr/>
        </p:nvSpPr>
        <p:spPr>
          <a:xfrm>
            <a:off x="9006751" y="4797813"/>
            <a:ext cx="2917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https://moodle.org/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FD83294-6441-9169-2754-00A243E6EE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6751" y="5182448"/>
            <a:ext cx="308571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6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870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DLS-LNMP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 安全、性能、功能三驾马车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13270A-7538-0AA7-4D3A-57CBC9E3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15" y="795666"/>
            <a:ext cx="8371428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DLS-LNMP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 最终设计方案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3FD0A1-C225-09D6-6A48-8CCE754F7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2" y="763848"/>
            <a:ext cx="9152381" cy="50285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2AED9D-E92D-C7F4-06EC-66FCF11700AA}"/>
              </a:ext>
            </a:extLst>
          </p:cNvPr>
          <p:cNvSpPr txBox="1"/>
          <p:nvPr/>
        </p:nvSpPr>
        <p:spPr>
          <a:xfrm>
            <a:off x="835514" y="5792419"/>
            <a:ext cx="8743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LNMP dynamic linear expansion cluster architecture</a:t>
            </a:r>
          </a:p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》》DB data in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memory</a:t>
            </a:r>
          </a:p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》》REAL Load balancing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A92469-B3EA-ABA3-BEFB-441D5D3A3507}"/>
              </a:ext>
            </a:extLst>
          </p:cNvPr>
          <p:cNvSpPr txBox="1"/>
          <p:nvPr/>
        </p:nvSpPr>
        <p:spPr>
          <a:xfrm>
            <a:off x="9486202" y="4315091"/>
            <a:ext cx="27057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》 Open the exam paper within 3 seconds</a:t>
            </a:r>
          </a:p>
          <a:p>
            <a:endParaRPr lang="zh-CN" altLang="en-US" dirty="0">
              <a:highlight>
                <a:srgbClr val="00FF00"/>
              </a:highlight>
            </a:endParaRPr>
          </a:p>
          <a:p>
            <a:r>
              <a:rPr lang="en-US" altLang="zh-CN" dirty="0">
                <a:highlight>
                  <a:srgbClr val="00FF00"/>
                </a:highlight>
              </a:rPr>
              <a:t>》</a:t>
            </a:r>
            <a:r>
              <a:rPr lang="zh-CN" altLang="en-US" dirty="0">
                <a:highlight>
                  <a:srgbClr val="00FF00"/>
                </a:highlight>
              </a:rPr>
              <a:t>Page flipping delay less </a:t>
            </a:r>
            <a:endParaRPr lang="en-US" altLang="zh-CN" dirty="0">
              <a:highlight>
                <a:srgbClr val="00FF00"/>
              </a:highlight>
            </a:endParaRPr>
          </a:p>
          <a:p>
            <a:r>
              <a:rPr lang="zh-CN" altLang="en-US" dirty="0">
                <a:highlight>
                  <a:srgbClr val="00FF00"/>
                </a:highlight>
              </a:rPr>
              <a:t>than 1 second</a:t>
            </a:r>
          </a:p>
        </p:txBody>
      </p:sp>
    </p:spTree>
    <p:extLst>
      <p:ext uri="{BB962C8B-B14F-4D97-AF65-F5344CB8AC3E}">
        <p14:creationId xmlns:p14="http://schemas.microsoft.com/office/powerpoint/2010/main" val="24805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DLS-LNMP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 安全改进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2AED9D-E92D-C7F4-06EC-66FCF11700AA}"/>
              </a:ext>
            </a:extLst>
          </p:cNvPr>
          <p:cNvSpPr txBox="1"/>
          <p:nvPr/>
        </p:nvSpPr>
        <p:spPr>
          <a:xfrm>
            <a:off x="333516" y="5286057"/>
            <a:ext cx="87430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CentOS operating system security</a:t>
            </a:r>
          </a:p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》》Network security</a:t>
            </a:r>
          </a:p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》》User name and password are encrypted before sending out the browser</a:t>
            </a:r>
          </a:p>
          <a:p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》》Wrong login 3 times, account will be locked for 1800 seconds, and an immediate unlock email will be sent at the same time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53C4F0-487F-AC26-C466-8E7AF814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2" y="780799"/>
            <a:ext cx="11114286" cy="2019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360D7E-5A12-4346-BC32-08F9C37F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6" y="3207022"/>
            <a:ext cx="6716062" cy="1448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675CAD-828E-4AD1-98BF-E914D57E1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703" y="2731910"/>
            <a:ext cx="4590476" cy="3133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518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云考酷演示：制作题库、书写拍照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F04640-2A2C-385A-3F8F-879554BE8622}"/>
              </a:ext>
            </a:extLst>
          </p:cNvPr>
          <p:cNvSpPr txBox="1"/>
          <p:nvPr/>
        </p:nvSpPr>
        <p:spPr>
          <a:xfrm>
            <a:off x="1009015" y="889843"/>
            <a:ext cx="390042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云考酷</a:t>
            </a:r>
            <a:r>
              <a:rPr lang="en-US" altLang="zh-CN" dirty="0"/>
              <a:t> https://mood.nbpt.edu.cn/ykk</a:t>
            </a:r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使用</a:t>
            </a:r>
            <a:r>
              <a:rPr lang="en-US" altLang="zh-CN" dirty="0"/>
              <a:t>Word</a:t>
            </a:r>
            <a:r>
              <a:rPr lang="zh-CN" altLang="en-US" dirty="0"/>
              <a:t>题型卡制作题库卡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登录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创建考试科目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创建小组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导入题库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创建测验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抽题组卷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考试过程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改卷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》》</a:t>
            </a:r>
            <a:r>
              <a:rPr lang="zh-CN" altLang="en-US" dirty="0"/>
              <a:t>导出分数、考卷、附件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D6CCA1-2C6B-EC2A-9762-C2CDB894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867" y="888154"/>
            <a:ext cx="6725023" cy="50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云考酷演示：源代码自动评测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16492A-7A3A-92BC-EBF6-420F0317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59" y="0"/>
            <a:ext cx="464144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F04640-2A2C-385A-3F8F-879554BE8622}"/>
              </a:ext>
            </a:extLst>
          </p:cNvPr>
          <p:cNvSpPr txBox="1"/>
          <p:nvPr/>
        </p:nvSpPr>
        <p:spPr>
          <a:xfrm>
            <a:off x="1009015" y="889843"/>
            <a:ext cx="4295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云考酷</a:t>
            </a:r>
            <a:r>
              <a:rPr lang="en-US" altLang="zh-CN" dirty="0"/>
              <a:t> https://mood.nbpt.edu.cn/ykk</a:t>
            </a:r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、计算机编程自动评测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Supported 8 languages:</a:t>
            </a:r>
            <a:endParaRPr lang="zh-CN" altLang="zh-CN" dirty="0"/>
          </a:p>
          <a:p>
            <a:r>
              <a:rPr lang="en-US" altLang="zh-CN" dirty="0"/>
              <a:t>    c: 7.3.0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cpp</a:t>
            </a:r>
            <a:r>
              <a:rPr lang="en-US" altLang="zh-CN" dirty="0"/>
              <a:t>: 7.3.0</a:t>
            </a:r>
            <a:endParaRPr lang="zh-CN" altLang="zh-CN" dirty="0"/>
          </a:p>
          <a:p>
            <a:r>
              <a:rPr lang="en-US" altLang="zh-CN" dirty="0"/>
              <a:t>    java: 10.0.2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nodejs</a:t>
            </a:r>
            <a:r>
              <a:rPr lang="en-US" altLang="zh-CN" dirty="0"/>
              <a:t>: 8.10.0</a:t>
            </a:r>
            <a:endParaRPr lang="zh-CN" altLang="zh-CN" dirty="0"/>
          </a:p>
          <a:p>
            <a:r>
              <a:rPr lang="en-US" altLang="zh-CN" dirty="0"/>
              <a:t>    octave: 4.2.2</a:t>
            </a:r>
            <a:endParaRPr lang="zh-CN" altLang="zh-CN" dirty="0"/>
          </a:p>
          <a:p>
            <a:r>
              <a:rPr lang="en-US" altLang="zh-CN" dirty="0"/>
              <a:t>    pascal: 3.0.4</a:t>
            </a:r>
            <a:endParaRPr lang="zh-CN" altLang="zh-CN" dirty="0"/>
          </a:p>
          <a:p>
            <a:r>
              <a:rPr lang="en-US" altLang="zh-CN" dirty="0"/>
              <a:t>    php: 7.2.7</a:t>
            </a:r>
            <a:endParaRPr lang="zh-CN" altLang="zh-CN" dirty="0"/>
          </a:p>
          <a:p>
            <a:r>
              <a:rPr lang="en-US" altLang="zh-CN" dirty="0"/>
              <a:t>    python3: 3.6.5</a:t>
            </a:r>
          </a:p>
          <a:p>
            <a:endParaRPr lang="en-US" altLang="zh-CN" dirty="0"/>
          </a:p>
          <a:p>
            <a:r>
              <a:rPr lang="en-US" altLang="zh-CN"/>
              <a:t>Supported 1 database</a:t>
            </a:r>
            <a:r>
              <a:rPr lang="en-US" altLang="zh-CN" dirty="0"/>
              <a:t>: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Sqlite</a:t>
            </a:r>
            <a:r>
              <a:rPr lang="en-US" altLang="zh-CN" dirty="0"/>
              <a:t> 3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4141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云考酷演示： </a:t>
            </a:r>
            <a:r>
              <a:rPr lang="en-US" altLang="zh-CN" sz="24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FastMoodle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面向全球开放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58307F-9797-5AB6-A3A4-CF6BB625E5EE}"/>
              </a:ext>
            </a:extLst>
          </p:cNvPr>
          <p:cNvSpPr txBox="1"/>
          <p:nvPr/>
        </p:nvSpPr>
        <p:spPr>
          <a:xfrm>
            <a:off x="1009015" y="1136214"/>
            <a:ext cx="10235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        为使物尽其用，本平台（</a:t>
            </a:r>
            <a:r>
              <a:rPr lang="en-US" altLang="zh-CN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https://mood.nbpt.edu.cn</a:t>
            </a:r>
            <a:r>
              <a:rPr lang="zh-CN" altLang="en-US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）已面向全球学校开放免费注册账号、免费开课服务。</a:t>
            </a:r>
            <a:endParaRPr lang="en-US" altLang="zh-CN" b="0" i="0" dirty="0">
              <a:solidFill>
                <a:srgbClr val="1D2125"/>
              </a:solidFill>
              <a:effectLst/>
              <a:latin typeface="Poppins" panose="00000500000000000000" pitchFamily="2" charset="0"/>
            </a:endParaRPr>
          </a:p>
          <a:p>
            <a:endParaRPr lang="en-US" altLang="zh-CN" dirty="0">
              <a:solidFill>
                <a:srgbClr val="1D2125"/>
              </a:solidFill>
              <a:latin typeface="Poppins" panose="00000500000000000000" pitchFamily="2" charset="0"/>
            </a:endParaRPr>
          </a:p>
          <a:p>
            <a:r>
              <a:rPr lang="zh-CN" altLang="en-US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        外校的老师注册后，请</a:t>
            </a:r>
            <a:r>
              <a:rPr lang="zh-CN" altLang="en-US" dirty="0">
                <a:solidFill>
                  <a:srgbClr val="1D2125"/>
                </a:solidFill>
                <a:latin typeface="Poppins" panose="00000500000000000000" pitchFamily="2" charset="0"/>
              </a:rPr>
              <a:t>发邮件到</a:t>
            </a:r>
            <a:r>
              <a:rPr lang="zh-CN" altLang="en-US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曾棕根老师的</a:t>
            </a:r>
            <a:r>
              <a:rPr lang="zh-CN" altLang="en-US" dirty="0">
                <a:solidFill>
                  <a:srgbClr val="1D2125"/>
                </a:solidFill>
                <a:latin typeface="Poppins" panose="00000500000000000000" pitchFamily="2" charset="0"/>
              </a:rPr>
              <a:t>邮箱</a:t>
            </a:r>
            <a:r>
              <a:rPr lang="en-US" altLang="zh-CN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zjnuken@126.com</a:t>
            </a:r>
            <a:r>
              <a:rPr lang="zh-CN" altLang="en-US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，发送这几个信息：你的学校名称、你的姓名、注册邮箱、你的真实头像和要开什么课程，曾老师会立即给你开课，并将你设置为该课程的教师角色；你再在这门课程中为每个班级创建一个小组，并为每个小组设置一个密码；你的学生使用邮箱注册并登录进去后，搜索你的课程名称，再输入相应小组的密码，就进入了你的课程及相应小组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51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7116936" y="1642512"/>
            <a:ext cx="4482319" cy="2742716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sx="104000" sy="104000" algn="ctr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12" y="951630"/>
            <a:ext cx="1310754" cy="12619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88728" y="495495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 2024 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13625" y="2141224"/>
            <a:ext cx="2553904" cy="1685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云考酷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 全能 领先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r="32015"/>
          <a:stretch>
            <a:fillRect/>
          </a:stretch>
        </p:blipFill>
        <p:spPr>
          <a:xfrm>
            <a:off x="-24680" y="0"/>
            <a:ext cx="6557560" cy="685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F19960E-3042-3E5C-2529-2039E5CC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012" y="196689"/>
            <a:ext cx="2952381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9399" y="1885699"/>
            <a:ext cx="8202535" cy="661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 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在线考试平台两种技术方案：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C/S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B/S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9399" y="2536438"/>
            <a:ext cx="8202535" cy="662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 B/S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在线考试平台技术指标：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秒内打开考卷、翻页延迟小于</a:t>
            </a: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秒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96085" y="3110441"/>
            <a:ext cx="8215850" cy="662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 B/S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在线考试平台两部分：网站代码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 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651259" y="1896166"/>
            <a:ext cx="833421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/>
          </p:cNvCxnSpPr>
          <p:nvPr/>
        </p:nvCxnSpPr>
        <p:spPr>
          <a:xfrm>
            <a:off x="1655293" y="2585371"/>
            <a:ext cx="833732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760" y1="65683" x2="7760" y2="65683"/>
                        <a14:backgroundMark x1="40388" y1="59410" x2="40388" y2="59410"/>
                        <a14:backgroundMark x1="38801" y1="54613" x2="38801" y2="54613"/>
                        <a14:backgroundMark x1="43210" y1="53875" x2="43210" y2="53875"/>
                        <a14:backgroundMark x1="28924" y1="54982" x2="28924" y2="54982"/>
                        <a14:backgroundMark x1="26102" y1="54613" x2="26102" y2="54613"/>
                        <a14:backgroundMark x1="20723" y1="55720" x2="20723" y2="55720"/>
                        <a14:backgroundMark x1="8377" y1="55720" x2="8377" y2="55720"/>
                        <a14:backgroundMark x1="38183" y1="74170" x2="38183" y2="74170"/>
                        <a14:backgroundMark x1="38095" y1="81919" x2="38095" y2="81919"/>
                        <a14:backgroundMark x1="49735" y1="51292" x2="49735" y2="51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83" y="5782477"/>
            <a:ext cx="4086950" cy="97668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709399" y="3729785"/>
            <a:ext cx="8202535" cy="661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 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云考酷网站代码</a:t>
            </a:r>
          </a:p>
        </p:txBody>
      </p:sp>
      <p:cxnSp>
        <p:nvCxnSpPr>
          <p:cNvPr id="19" name="直接连接符 18"/>
          <p:cNvCxnSpPr>
            <a:cxnSpLocks/>
          </p:cNvCxnSpPr>
          <p:nvPr/>
        </p:nvCxnSpPr>
        <p:spPr>
          <a:xfrm>
            <a:off x="1661792" y="3246578"/>
            <a:ext cx="8330827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696085" y="4334179"/>
            <a:ext cx="8215849" cy="661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 DLS-LNMP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cxnSp>
        <p:nvCxnSpPr>
          <p:cNvPr id="30" name="直接连接符 29"/>
          <p:cNvCxnSpPr>
            <a:cxnSpLocks/>
          </p:cNvCxnSpPr>
          <p:nvPr/>
        </p:nvCxnSpPr>
        <p:spPr>
          <a:xfrm>
            <a:off x="1652224" y="3798191"/>
            <a:ext cx="834039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cxnSpLocks/>
          </p:cNvCxnSpPr>
          <p:nvPr/>
        </p:nvCxnSpPr>
        <p:spPr>
          <a:xfrm>
            <a:off x="1661189" y="4410654"/>
            <a:ext cx="8324284" cy="1829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654055" y="4996426"/>
            <a:ext cx="833421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"/>
          <p:cNvSpPr txBox="1"/>
          <p:nvPr/>
        </p:nvSpPr>
        <p:spPr>
          <a:xfrm>
            <a:off x="2502633" y="966307"/>
            <a:ext cx="661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内容提要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61286DD-69B9-44D4-92AC-0C2C33D1F3AD}"/>
              </a:ext>
            </a:extLst>
          </p:cNvPr>
          <p:cNvCxnSpPr/>
          <p:nvPr/>
        </p:nvCxnSpPr>
        <p:spPr>
          <a:xfrm>
            <a:off x="1658405" y="5507414"/>
            <a:ext cx="833421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86ED4D8-9938-459A-813E-A1B16218EBCE}"/>
              </a:ext>
            </a:extLst>
          </p:cNvPr>
          <p:cNvSpPr txBox="1"/>
          <p:nvPr/>
        </p:nvSpPr>
        <p:spPr>
          <a:xfrm>
            <a:off x="1689909" y="4846207"/>
            <a:ext cx="8215849" cy="661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06 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云考酷演示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7980" y="104404"/>
            <a:ext cx="66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在线考试平台两种技术方案：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C/S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B/S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2E637D-0EF2-4ADE-A9EA-E2406F2B2D11}"/>
              </a:ext>
            </a:extLst>
          </p:cNvPr>
          <p:cNvSpPr txBox="1"/>
          <p:nvPr/>
        </p:nvSpPr>
        <p:spPr>
          <a:xfrm>
            <a:off x="8166131" y="5073898"/>
            <a:ext cx="173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B/S</a:t>
            </a:r>
            <a:r>
              <a:rPr lang="zh-CN" altLang="en-US" dirty="0"/>
              <a:t>架构示意图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C8B89D-B7C4-4E4C-8DBB-50C1093B2CB1}"/>
              </a:ext>
            </a:extLst>
          </p:cNvPr>
          <p:cNvSpPr txBox="1"/>
          <p:nvPr/>
        </p:nvSpPr>
        <p:spPr>
          <a:xfrm>
            <a:off x="2192740" y="5073898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C/S</a:t>
            </a:r>
            <a:r>
              <a:rPr lang="zh-CN" altLang="en-US" dirty="0"/>
              <a:t>架构示意图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1DFB97-9C8B-4E49-AE5E-2DE7AC3AC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33" y="1919077"/>
            <a:ext cx="3048425" cy="2981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642CFF-022C-4818-9024-73AD6EDE4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52" y="2004814"/>
            <a:ext cx="3715268" cy="2896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6944" y="-14796"/>
            <a:ext cx="9999644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B/S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在线考试平台技术指标：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秒内打开考卷、翻页延迟小于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秒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31D6BA-8D42-4174-AAA5-29A325EA80A4}"/>
              </a:ext>
            </a:extLst>
          </p:cNvPr>
          <p:cNvSpPr/>
          <p:nvPr/>
        </p:nvSpPr>
        <p:spPr>
          <a:xfrm>
            <a:off x="2079520" y="5195036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必须能在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秒内打开考卷、翻页延迟必须小于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秒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否则会引起恐慌，不停刷浏览器页面，造成服务端负载极速增长、瞬间被压垮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ABA017-42EA-4AA7-9C67-7398CE90C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12" y="1717444"/>
            <a:ext cx="447737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7980" y="0"/>
            <a:ext cx="9999644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B/S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在线考试平台两部分：网站代码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8C96E4-EDF7-4DEB-8C22-E9B7332B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00" y="3541059"/>
            <a:ext cx="1686160" cy="25530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7361E0-D4AB-4680-B04C-ECD6D7A81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72" y="875944"/>
            <a:ext cx="5489868" cy="2393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B83FAE-A45C-4DAB-92FF-AEFE2C42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146" y="875944"/>
            <a:ext cx="5412582" cy="23932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4E836E6-CF04-4026-B212-A5CD51B8BAC6}"/>
              </a:ext>
            </a:extLst>
          </p:cNvPr>
          <p:cNvCxnSpPr>
            <a:cxnSpLocks/>
          </p:cNvCxnSpPr>
          <p:nvPr/>
        </p:nvCxnSpPr>
        <p:spPr>
          <a:xfrm flipH="1">
            <a:off x="6096000" y="875944"/>
            <a:ext cx="8964" cy="5731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4E6A1B72-4BCD-4E77-A7C1-F72910C9DCE4}"/>
              </a:ext>
            </a:extLst>
          </p:cNvPr>
          <p:cNvSpPr/>
          <p:nvPr/>
        </p:nvSpPr>
        <p:spPr>
          <a:xfrm>
            <a:off x="7409243" y="3541059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LNMP website runtime architecture</a:t>
            </a:r>
          </a:p>
        </p:txBody>
      </p:sp>
    </p:spTree>
    <p:extLst>
      <p:ext uri="{BB962C8B-B14F-4D97-AF65-F5344CB8AC3E}">
        <p14:creationId xmlns:p14="http://schemas.microsoft.com/office/powerpoint/2010/main" val="52387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7980" y="0"/>
            <a:ext cx="9999644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云考酷网站代码：功能改进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61BEC4-0330-4FAA-A527-BC8D94BFA619}"/>
              </a:ext>
            </a:extLst>
          </p:cNvPr>
          <p:cNvSpPr/>
          <p:nvPr/>
        </p:nvSpPr>
        <p:spPr bwMode="gray">
          <a:xfrm>
            <a:off x="243273" y="787009"/>
            <a:ext cx="11832186" cy="9702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5E989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rtlCol="0" anchor="ctr">
            <a:no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2010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年始在</a:t>
            </a:r>
            <a:r>
              <a:rPr lang="en-US" alt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Moodle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在线考试模块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应用研究基础上，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2022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月在教务处主导下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自主研发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的一个专注于在线考试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业务的独立平台，并于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2022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日上线试运行，经过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个学期的期末考试检验，于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2023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31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日正式建成。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2F2181-BB6B-4D3F-BEB9-2ADA87CF61F6}"/>
              </a:ext>
            </a:extLst>
          </p:cNvPr>
          <p:cNvSpPr/>
          <p:nvPr/>
        </p:nvSpPr>
        <p:spPr bwMode="gray">
          <a:xfrm>
            <a:off x="243272" y="1855229"/>
            <a:ext cx="11832185" cy="9702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5E989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rtlCol="0" anchor="ctr">
            <a:no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en-US" altLang="zh-CN" sz="18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2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当前产能：每秒能打开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400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套试卷，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1500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人一场的考试中翻页延迟小于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秒，能支持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3000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人一场的考试；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>
              <a:lnSpc>
                <a:spcPct val="14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云考酷软件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及</a:t>
            </a:r>
            <a:r>
              <a:rPr lang="en-US" alt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DLS-LNMP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网站服务架构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通过了国家网络安全等级保护（二级）审查。</a:t>
            </a:r>
            <a:endParaRPr lang="zh-CN" altLang="en-US" sz="18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8E3D04-6281-4E1E-9658-8EA1458EAB02}"/>
              </a:ext>
            </a:extLst>
          </p:cNvPr>
          <p:cNvSpPr/>
          <p:nvPr/>
        </p:nvSpPr>
        <p:spPr bwMode="gray">
          <a:xfrm>
            <a:off x="243273" y="2923449"/>
            <a:ext cx="11832184" cy="3199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5E989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rtlCol="0" anchor="ctr">
            <a:noAutofit/>
          </a:bodyPr>
          <a:lstStyle/>
          <a:p>
            <a:pPr lvl="0">
              <a:lnSpc>
                <a:spcPct val="14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3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随机抽题组卷，按易中难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的分布抽题，确保生成的每套试卷在“单元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题型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难度”上完全一致；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每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30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秒抓屏、拍照，只要能连上互联网的电脑，都可参加考试；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题型丰富，有拍照、录音、摄像、绘画题、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定制题型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；支持图片、表格、</a:t>
            </a:r>
            <a:r>
              <a:rPr lang="en-US" altLang="zh-CN" b="1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MathType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  <a:sym typeface="+mn-ea"/>
              </a:rPr>
              <a:t>Word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公式；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能自动评测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c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cpp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java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nodejs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octave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pascal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php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python3</a:t>
            </a:r>
            <a:r>
              <a:rPr lang="zh-CN" altLang="en-US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等</a:t>
            </a:r>
            <a:r>
              <a:rPr lang="en-US" altLang="zh-CN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种编程语言源代码和</a:t>
            </a:r>
            <a:r>
              <a:rPr lang="en-US" altLang="zh-CN" b="1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Sqlite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3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数据库；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老师只能修改自己创建的题库、测验设置和抽题组卷。</a:t>
            </a:r>
            <a:endParaRPr lang="en-US" altLang="zh-CN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考试步骤记载详尽、人工评分记录痕迹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导出学生考卷存档、导出学生提交的附件存档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lvl="0" algn="l">
              <a:lnSpc>
                <a:spcPct val="140000"/>
              </a:lnSpc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可导出学生成绩为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Excel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文件，能将该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Excel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文件直接导入教务处的正方成绩管理系统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endParaRPr lang="en-US" altLang="zh-CN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    可直接下载成绩分析</a:t>
            </a:r>
            <a:r>
              <a:rPr lang="en-US" altLang="zh-CN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Excel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楷体" panose="02010609060101010101" pitchFamily="49" charset="-122"/>
                <a:sym typeface="+mn-ea"/>
              </a:rPr>
              <a:t>表</a:t>
            </a:r>
            <a:r>
              <a:rPr lang="zh-CN" altLang="en-US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1548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云考酷网站代码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Moodle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源码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58307F-9797-5AB6-A3A4-CF6BB625E5EE}"/>
              </a:ext>
            </a:extLst>
          </p:cNvPr>
          <p:cNvSpPr txBox="1"/>
          <p:nvPr/>
        </p:nvSpPr>
        <p:spPr>
          <a:xfrm>
            <a:off x="1009015" y="947875"/>
            <a:ext cx="10235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D2125"/>
                </a:solidFill>
                <a:effectLst/>
                <a:latin typeface="Poppins" panose="00000500000000000000" pitchFamily="2" charset="0"/>
              </a:rPr>
              <a:t>Moodle</a:t>
            </a:r>
            <a:r>
              <a:rPr lang="zh-CN" altLang="en-US" dirty="0">
                <a:solidFill>
                  <a:srgbClr val="1D2125"/>
                </a:solidFill>
                <a:latin typeface="Poppins" panose="00000500000000000000" pitchFamily="2" charset="0"/>
              </a:rPr>
              <a:t>是一种线上课程网站的源代码，由澳大利亚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Martin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Dougiamas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博士于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年发布，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https://moodle.org</a:t>
            </a:r>
          </a:p>
          <a:p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GNU Public License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授权，开放源代码，免费使用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持续更新，每周发布更新包。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1964BE-3500-BFC5-EFC0-5722026B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15" y="2873189"/>
            <a:ext cx="6340374" cy="28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云考酷网站代码：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Moodle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插件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F758DE-2DAF-C8D7-F70C-9D57E2CE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97" y="808513"/>
            <a:ext cx="2895600" cy="7334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886ABC-FD0A-7750-CA1A-142C28E5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97" y="1541938"/>
            <a:ext cx="4352925" cy="44100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CE4207-AEE4-D90C-CB81-80D1A0DA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90" y="808513"/>
            <a:ext cx="2895600" cy="13049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E1EC957-8C91-A6AE-DEFF-6A809BFA9422}"/>
              </a:ext>
            </a:extLst>
          </p:cNvPr>
          <p:cNvSpPr txBox="1"/>
          <p:nvPr/>
        </p:nvSpPr>
        <p:spPr>
          <a:xfrm>
            <a:off x="1075690" y="2182295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00FF00"/>
                </a:highlight>
              </a:rPr>
              <a:t>As of 2023-10-30</a:t>
            </a:r>
            <a:endParaRPr lang="zh-CN" alt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926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9015" y="94615"/>
            <a:ext cx="661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DLS-LNMP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运行架构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LNMP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单服务器架构</a:t>
            </a:r>
          </a:p>
        </p:txBody>
      </p:sp>
      <p:sp>
        <p:nvSpPr>
          <p:cNvPr id="20" name="矩形 19"/>
          <p:cNvSpPr/>
          <p:nvPr/>
        </p:nvSpPr>
        <p:spPr>
          <a:xfrm>
            <a:off x="243272" y="84531"/>
            <a:ext cx="592242" cy="4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3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0337AD-BA39-2C74-6D6C-82F31F41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2" y="825750"/>
            <a:ext cx="4681153" cy="56481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D5A1FD-7AA7-119A-9AC6-67AB4787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80" y="981075"/>
            <a:ext cx="6052398" cy="44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9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11b82de-5f51-4309-8855-decc2e1b46b3"/>
  <p:tag name="COMMONDATA" val="eyJoZGlkIjoiNjY4ZmM0YjJhZWQ2MjAxOTdjOGY4NDYxY2ZiYTUyNz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1122</Words>
  <Application>Microsoft Office PowerPoint</Application>
  <PresentationFormat>宽屏</PresentationFormat>
  <Paragraphs>128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楷体</vt:lpstr>
      <vt:lpstr>Poppins</vt:lpstr>
      <vt:lpstr>黑体</vt:lpstr>
      <vt:lpstr>Arial</vt:lpstr>
      <vt:lpstr>幼圆</vt:lpstr>
      <vt:lpstr>Times New Roman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 QM;曾棕根</dc:creator>
  <cp:lastModifiedBy>棕根 曾</cp:lastModifiedBy>
  <cp:revision>328</cp:revision>
  <dcterms:created xsi:type="dcterms:W3CDTF">2021-12-04T05:25:00Z</dcterms:created>
  <dcterms:modified xsi:type="dcterms:W3CDTF">2024-04-26T01:15:37Z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282387717453487C988788BFC9DFF261</vt:lpwstr>
  </property>
  <property fmtid="{D5CDD505-2E9C-101B-9397-08002B2CF9AE}" pid="3" name="KSOProductBuildVer">
    <vt:lpwstr>2052-11.1.0.12763</vt:lpwstr>
  </property>
</Properties>
</file>